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7"/>
    <p:restoredTop sz="94772"/>
  </p:normalViewPr>
  <p:slideViewPr>
    <p:cSldViewPr snapToGrid="0">
      <p:cViewPr>
        <p:scale>
          <a:sx n="100" d="100"/>
          <a:sy n="100" d="100"/>
        </p:scale>
        <p:origin x="629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4E3F651-E3CC-CD74-880C-C8DB64A30F5D}"/>
              </a:ext>
            </a:extLst>
          </p:cNvPr>
          <p:cNvSpPr/>
          <p:nvPr/>
        </p:nvSpPr>
        <p:spPr>
          <a:xfrm>
            <a:off x="1871869" y="1814163"/>
            <a:ext cx="3815936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imperfections et défaillances de marché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9195160-E73D-7461-2A39-7D65946DA71D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3779837" y="2106868"/>
            <a:ext cx="0" cy="404209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5649159-DA61-8CDE-03FC-B941BD81B528}"/>
              </a:ext>
            </a:extLst>
          </p:cNvPr>
          <p:cNvSpPr/>
          <p:nvPr/>
        </p:nvSpPr>
        <p:spPr>
          <a:xfrm>
            <a:off x="543244" y="2949774"/>
            <a:ext cx="1344847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Asymétrie d’information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EFD30F9-A999-49BC-A83C-537EF2E09B1A}"/>
              </a:ext>
            </a:extLst>
          </p:cNvPr>
          <p:cNvSpPr/>
          <p:nvPr/>
        </p:nvSpPr>
        <p:spPr>
          <a:xfrm>
            <a:off x="281390" y="4207282"/>
            <a:ext cx="934278" cy="466605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Sélection adverse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090767" y="467938"/>
            <a:ext cx="51047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défaillances de marché et de l’État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5D05236-FCAB-BD9E-095E-FBA425597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510" y="4093473"/>
            <a:ext cx="34891" cy="41869"/>
          </a:xfrm>
          <a:prstGeom prst="rect">
            <a:avLst/>
          </a:prstGeom>
        </p:spPr>
      </p:pic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id="{ED0DEF7B-6F32-304C-2861-DCA109B52BBD}"/>
              </a:ext>
            </a:extLst>
          </p:cNvPr>
          <p:cNvCxnSpPr>
            <a:cxnSpLocks/>
            <a:stCxn id="20" idx="0"/>
            <a:endCxn id="14" idx="0"/>
          </p:cNvCxnSpPr>
          <p:nvPr/>
        </p:nvCxnSpPr>
        <p:spPr>
          <a:xfrm rot="16200000" flipH="1" flipV="1">
            <a:off x="3914974" y="248906"/>
            <a:ext cx="1561" cy="5400173"/>
          </a:xfrm>
          <a:prstGeom prst="bentConnector3">
            <a:avLst>
              <a:gd name="adj1" fmla="val -2801543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01159CB1-B547-0269-95D2-9ECC5730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917700"/>
            <a:ext cx="63500" cy="76200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2C8D1B5D-B521-2AF4-998C-DB06BCBE9962}"/>
              </a:ext>
            </a:extLst>
          </p:cNvPr>
          <p:cNvSpPr/>
          <p:nvPr/>
        </p:nvSpPr>
        <p:spPr>
          <a:xfrm>
            <a:off x="1331874" y="4207282"/>
            <a:ext cx="723547" cy="466605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Aléa moral</a:t>
            </a:r>
          </a:p>
        </p:txBody>
      </p:sp>
      <p:cxnSp>
        <p:nvCxnSpPr>
          <p:cNvPr id="18" name="Connecteur en angle 17">
            <a:extLst>
              <a:ext uri="{FF2B5EF4-FFF2-40B4-BE49-F238E27FC236}">
                <a16:creationId xmlns:a16="http://schemas.microsoft.com/office/drawing/2014/main" id="{C8D659F5-0BFA-A8F1-1A29-59E55620CFE5}"/>
              </a:ext>
            </a:extLst>
          </p:cNvPr>
          <p:cNvCxnSpPr>
            <a:cxnSpLocks/>
            <a:stCxn id="17" idx="0"/>
            <a:endCxn id="16" idx="0"/>
          </p:cNvCxnSpPr>
          <p:nvPr/>
        </p:nvCxnSpPr>
        <p:spPr>
          <a:xfrm rot="16200000" flipV="1">
            <a:off x="1221089" y="3734722"/>
            <a:ext cx="12700" cy="945119"/>
          </a:xfrm>
          <a:prstGeom prst="bentConnector3">
            <a:avLst>
              <a:gd name="adj1" fmla="val 2817386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A4241768-B7C6-99B0-0929-CEB2A97880F5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215668" y="3446791"/>
            <a:ext cx="0" cy="41124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B829475-F3AD-3C87-65E3-FC8CE4B9AA98}"/>
              </a:ext>
            </a:extLst>
          </p:cNvPr>
          <p:cNvSpPr/>
          <p:nvPr/>
        </p:nvSpPr>
        <p:spPr>
          <a:xfrm>
            <a:off x="2516576" y="2950915"/>
            <a:ext cx="1344847" cy="292705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Externalités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0272802F-3CA7-FFD1-C982-357AEF9DB223}"/>
              </a:ext>
            </a:extLst>
          </p:cNvPr>
          <p:cNvSpPr/>
          <p:nvPr/>
        </p:nvSpPr>
        <p:spPr>
          <a:xfrm>
            <a:off x="2173262" y="4296790"/>
            <a:ext cx="934278" cy="287588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Positives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1163BC01-6237-9720-29CD-6EA1016B848A}"/>
              </a:ext>
            </a:extLst>
          </p:cNvPr>
          <p:cNvSpPr/>
          <p:nvPr/>
        </p:nvSpPr>
        <p:spPr>
          <a:xfrm>
            <a:off x="3223746" y="4299966"/>
            <a:ext cx="1060491" cy="287588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Négatives</a:t>
            </a:r>
          </a:p>
        </p:txBody>
      </p:sp>
      <p:cxnSp>
        <p:nvCxnSpPr>
          <p:cNvPr id="40" name="Connecteur en angle 39">
            <a:extLst>
              <a:ext uri="{FF2B5EF4-FFF2-40B4-BE49-F238E27FC236}">
                <a16:creationId xmlns:a16="http://schemas.microsoft.com/office/drawing/2014/main" id="{A466D9F2-C141-094D-E667-65B12B0A6D8E}"/>
              </a:ext>
            </a:extLst>
          </p:cNvPr>
          <p:cNvCxnSpPr>
            <a:cxnSpLocks/>
            <a:stCxn id="39" idx="0"/>
            <a:endCxn id="38" idx="0"/>
          </p:cNvCxnSpPr>
          <p:nvPr/>
        </p:nvCxnSpPr>
        <p:spPr>
          <a:xfrm rot="16200000" flipV="1">
            <a:off x="3195609" y="3741582"/>
            <a:ext cx="3176" cy="1113591"/>
          </a:xfrm>
          <a:prstGeom prst="bentConnector3">
            <a:avLst>
              <a:gd name="adj1" fmla="val 13895655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F79BB842-3261-BAB2-22F6-1A9022DA5AE3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3189000" y="3243620"/>
            <a:ext cx="0" cy="614419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7EEE7083-72DA-3702-90C8-93251CFBF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917700"/>
            <a:ext cx="63500" cy="7620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5D37CA9-5859-D8EC-76B5-07C6B9F4D9F3}"/>
              </a:ext>
            </a:extLst>
          </p:cNvPr>
          <p:cNvSpPr/>
          <p:nvPr/>
        </p:nvSpPr>
        <p:spPr>
          <a:xfrm>
            <a:off x="4240861" y="2949774"/>
            <a:ext cx="1344847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Concurrence imparfaite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77A2F39-1550-09CF-DF6D-FB665B1A6F0B}"/>
              </a:ext>
            </a:extLst>
          </p:cNvPr>
          <p:cNvSpPr/>
          <p:nvPr/>
        </p:nvSpPr>
        <p:spPr>
          <a:xfrm>
            <a:off x="4379601" y="4296790"/>
            <a:ext cx="1067365" cy="287588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Monopole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C34270B0-3946-95ED-A19B-C8E8BFD768B6}"/>
              </a:ext>
            </a:extLst>
          </p:cNvPr>
          <p:cNvSpPr/>
          <p:nvPr/>
        </p:nvSpPr>
        <p:spPr>
          <a:xfrm>
            <a:off x="5555350" y="4299966"/>
            <a:ext cx="1060491" cy="287588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Oligopole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8DEC00F-0C0D-C355-2EBD-A6ADB7DB290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913285" y="3446791"/>
            <a:ext cx="0" cy="41124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CA88E505-3755-4FE0-FEF4-4B846D52F7FE}"/>
              </a:ext>
            </a:extLst>
          </p:cNvPr>
          <p:cNvSpPr/>
          <p:nvPr/>
        </p:nvSpPr>
        <p:spPr>
          <a:xfrm>
            <a:off x="4379600" y="4897580"/>
            <a:ext cx="1067365" cy="652284"/>
          </a:xfrm>
          <a:prstGeom prst="roundRect">
            <a:avLst>
              <a:gd name="adj" fmla="val 8627"/>
            </a:avLst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Abus de position dominante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2E446A3-EE88-F6FA-7B12-DD20A73D40CC}"/>
              </a:ext>
            </a:extLst>
          </p:cNvPr>
          <p:cNvSpPr/>
          <p:nvPr/>
        </p:nvSpPr>
        <p:spPr>
          <a:xfrm>
            <a:off x="5568959" y="4900912"/>
            <a:ext cx="981400" cy="462260"/>
          </a:xfrm>
          <a:prstGeom prst="roundRect">
            <a:avLst>
              <a:gd name="adj" fmla="val 16330"/>
            </a:avLst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Ententes (cartels)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0DFBE5D0-9DB3-A002-B89F-87763D5B7941}"/>
              </a:ext>
            </a:extLst>
          </p:cNvPr>
          <p:cNvSpPr/>
          <p:nvPr/>
        </p:nvSpPr>
        <p:spPr>
          <a:xfrm>
            <a:off x="5929564" y="2948213"/>
            <a:ext cx="1372554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Biens publics et bien communs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9BB8307E-75EC-5B0A-8626-8AA0D0F30B6E}"/>
              </a:ext>
            </a:extLst>
          </p:cNvPr>
          <p:cNvCxnSpPr>
            <a:cxnSpLocks/>
          </p:cNvCxnSpPr>
          <p:nvPr/>
        </p:nvCxnSpPr>
        <p:spPr>
          <a:xfrm>
            <a:off x="3774069" y="6498788"/>
            <a:ext cx="0" cy="3498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C93F3EE4-7DF1-9482-E7CC-A20CCDF472F7}"/>
              </a:ext>
            </a:extLst>
          </p:cNvPr>
          <p:cNvSpPr/>
          <p:nvPr/>
        </p:nvSpPr>
        <p:spPr>
          <a:xfrm>
            <a:off x="282381" y="7253242"/>
            <a:ext cx="1524129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Amélioration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la qualité de l’information</a:t>
            </a:r>
          </a:p>
        </p:txBody>
      </p:sp>
      <p:cxnSp>
        <p:nvCxnSpPr>
          <p:cNvPr id="26" name="Connecteur en angle 25">
            <a:extLst>
              <a:ext uri="{FF2B5EF4-FFF2-40B4-BE49-F238E27FC236}">
                <a16:creationId xmlns:a16="http://schemas.microsoft.com/office/drawing/2014/main" id="{52529190-64F8-9C07-2F07-12CB69D870AA}"/>
              </a:ext>
            </a:extLst>
          </p:cNvPr>
          <p:cNvCxnSpPr>
            <a:cxnSpLocks/>
            <a:stCxn id="31" idx="0"/>
            <a:endCxn id="25" idx="0"/>
          </p:cNvCxnSpPr>
          <p:nvPr/>
        </p:nvCxnSpPr>
        <p:spPr>
          <a:xfrm rot="16200000" flipV="1">
            <a:off x="3694131" y="4603557"/>
            <a:ext cx="37874" cy="5337244"/>
          </a:xfrm>
          <a:prstGeom prst="bentConnector3">
            <a:avLst>
              <a:gd name="adj1" fmla="val 1173032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3CA984EA-4F9F-0A54-5420-44534F643094}"/>
              </a:ext>
            </a:extLst>
          </p:cNvPr>
          <p:cNvSpPr/>
          <p:nvPr/>
        </p:nvSpPr>
        <p:spPr>
          <a:xfrm>
            <a:off x="1934680" y="7253243"/>
            <a:ext cx="1688161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Mise en place d’une politique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 la concurrence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D84F0394-6E03-3D62-AEC4-743CBA2C2E11}"/>
              </a:ext>
            </a:extLst>
          </p:cNvPr>
          <p:cNvSpPr/>
          <p:nvPr/>
        </p:nvSpPr>
        <p:spPr>
          <a:xfrm>
            <a:off x="1938157" y="8326749"/>
            <a:ext cx="1684684" cy="488328"/>
          </a:xfrm>
          <a:prstGeom prst="roundRect">
            <a:avLst>
              <a:gd name="adj" fmla="val 15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Autorité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 la concurrence</a:t>
            </a: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7A0BF4C-8577-65BC-731A-F3124AA02E57}"/>
              </a:ext>
            </a:extLst>
          </p:cNvPr>
          <p:cNvCxnSpPr>
            <a:cxnSpLocks/>
            <a:stCxn id="27" idx="2"/>
            <a:endCxn id="28" idx="0"/>
          </p:cNvCxnSpPr>
          <p:nvPr/>
        </p:nvCxnSpPr>
        <p:spPr>
          <a:xfrm>
            <a:off x="2778761" y="7954571"/>
            <a:ext cx="1738" cy="37217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10CCB61-6AE7-5CD8-3067-8E4144D96BAE}"/>
              </a:ext>
            </a:extLst>
          </p:cNvPr>
          <p:cNvSpPr/>
          <p:nvPr/>
        </p:nvSpPr>
        <p:spPr>
          <a:xfrm>
            <a:off x="3751011" y="7296860"/>
            <a:ext cx="1585542" cy="1233844"/>
          </a:xfrm>
          <a:prstGeom prst="roundRect">
            <a:avLst>
              <a:gd name="adj" fmla="val 7390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Encouragement des externalités positives et limitation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des externalités négative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E4B7DE3-6265-BB04-5336-FEAF8549E543}"/>
              </a:ext>
            </a:extLst>
          </p:cNvPr>
          <p:cNvSpPr/>
          <p:nvPr/>
        </p:nvSpPr>
        <p:spPr>
          <a:xfrm>
            <a:off x="5464723" y="7291116"/>
            <a:ext cx="1833934" cy="1245332"/>
          </a:xfrm>
          <a:prstGeom prst="roundRect">
            <a:avLst>
              <a:gd name="adj" fmla="val 8550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Organisation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 la production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 biens publics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et limitation de 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la surexploitation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des biens communs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3C1F1BA-7052-D591-D781-83AB06DA6C3B}"/>
              </a:ext>
            </a:extLst>
          </p:cNvPr>
          <p:cNvSpPr/>
          <p:nvPr/>
        </p:nvSpPr>
        <p:spPr>
          <a:xfrm>
            <a:off x="1866101" y="6206083"/>
            <a:ext cx="3815936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nécessaire intervention de l’État</a:t>
            </a:r>
          </a:p>
        </p:txBody>
      </p:sp>
      <p:cxnSp>
        <p:nvCxnSpPr>
          <p:cNvPr id="34" name="Connecteur en angle 33">
            <a:extLst>
              <a:ext uri="{FF2B5EF4-FFF2-40B4-BE49-F238E27FC236}">
                <a16:creationId xmlns:a16="http://schemas.microsoft.com/office/drawing/2014/main" id="{70508670-6042-6D3B-7D88-03C10C7B9E66}"/>
              </a:ext>
            </a:extLst>
          </p:cNvPr>
          <p:cNvCxnSpPr>
            <a:cxnSpLocks/>
            <a:stCxn id="11" idx="0"/>
            <a:endCxn id="10" idx="0"/>
          </p:cNvCxnSpPr>
          <p:nvPr/>
        </p:nvCxnSpPr>
        <p:spPr>
          <a:xfrm rot="16200000" flipV="1">
            <a:off x="5497852" y="3712222"/>
            <a:ext cx="3176" cy="1172312"/>
          </a:xfrm>
          <a:prstGeom prst="bentConnector3">
            <a:avLst>
              <a:gd name="adj1" fmla="val 14182557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29A10ED8-FF22-E28F-AAB7-2ACED73EDD77}"/>
              </a:ext>
            </a:extLst>
          </p:cNvPr>
          <p:cNvCxnSpPr>
            <a:cxnSpLocks/>
          </p:cNvCxnSpPr>
          <p:nvPr/>
        </p:nvCxnSpPr>
        <p:spPr>
          <a:xfrm>
            <a:off x="4913285" y="4580614"/>
            <a:ext cx="0" cy="321033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D7F8258-0258-A699-4627-EBFC88340D5B}"/>
              </a:ext>
            </a:extLst>
          </p:cNvPr>
          <p:cNvCxnSpPr>
            <a:cxnSpLocks/>
          </p:cNvCxnSpPr>
          <p:nvPr/>
        </p:nvCxnSpPr>
        <p:spPr>
          <a:xfrm>
            <a:off x="6076164" y="4580614"/>
            <a:ext cx="0" cy="321033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79ECFDBC-E5CA-E29A-C15B-81404346D67A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3188999" y="2506403"/>
            <a:ext cx="1" cy="444512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FA4FB2A3-A070-3B1B-00FC-0320F9C9DEF0}"/>
              </a:ext>
            </a:extLst>
          </p:cNvPr>
          <p:cNvCxnSpPr>
            <a:cxnSpLocks/>
          </p:cNvCxnSpPr>
          <p:nvPr/>
        </p:nvCxnSpPr>
        <p:spPr>
          <a:xfrm>
            <a:off x="4962802" y="2504926"/>
            <a:ext cx="0" cy="44598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1A57F038-C91C-B7CE-0D78-34A606D56107}"/>
              </a:ext>
            </a:extLst>
          </p:cNvPr>
          <p:cNvCxnSpPr>
            <a:cxnSpLocks/>
          </p:cNvCxnSpPr>
          <p:nvPr/>
        </p:nvCxnSpPr>
        <p:spPr>
          <a:xfrm>
            <a:off x="2792759" y="6832852"/>
            <a:ext cx="1" cy="444512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4F71265F-EC74-5D79-7688-453E1390BCFB}"/>
              </a:ext>
            </a:extLst>
          </p:cNvPr>
          <p:cNvCxnSpPr>
            <a:cxnSpLocks/>
          </p:cNvCxnSpPr>
          <p:nvPr/>
        </p:nvCxnSpPr>
        <p:spPr>
          <a:xfrm>
            <a:off x="4530119" y="6832852"/>
            <a:ext cx="1" cy="444512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89</Words>
  <Application>Microsoft Macintosh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17</cp:revision>
  <dcterms:created xsi:type="dcterms:W3CDTF">2024-05-15T14:38:44Z</dcterms:created>
  <dcterms:modified xsi:type="dcterms:W3CDTF">2024-05-27T09:08:33Z</dcterms:modified>
</cp:coreProperties>
</file>